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61" r:id="rId21"/>
    <p:sldId id="265" r:id="rId22"/>
    <p:sldId id="266" r:id="rId23"/>
    <p:sldId id="267" r:id="rId24"/>
    <p:sldId id="268" r:id="rId25"/>
    <p:sldId id="264" r:id="rId26"/>
    <p:sldId id="269" r:id="rId27"/>
    <p:sldId id="270" r:id="rId28"/>
    <p:sldId id="271" r:id="rId29"/>
    <p:sldId id="272" r:id="rId30"/>
    <p:sldId id="273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0A9D27-F9BA-4A54-B7C2-29B4930D0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2EE1DE-D886-4418-B0C7-C7924B7C9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907578-F639-4ABD-9803-05616B950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57D1-9C5E-4C64-88DB-9203C0ADCAA9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50E710-0A26-4D79-A3C5-B197105C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735E5D-D4A3-494E-AEF9-5CF30CE5E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3B2A5-715D-48F4-80DE-B4CD0E46D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92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28964-8600-4C85-9910-430CE415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3B4A50-09CB-4757-AB2D-51404253A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AE519B-41D9-4697-B0C7-4C36ACFB1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57D1-9C5E-4C64-88DB-9203C0ADCAA9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751786-7846-455A-A60A-124208B19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6059B9-FD91-4A67-96A2-28A1B5236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3B2A5-715D-48F4-80DE-B4CD0E46D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6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1C5B86-C725-4ABD-AA49-D817FBEA5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A8D8C4-3049-4822-A87B-B65F0934B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732F1D-38B6-4416-9CCB-CB32973BC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57D1-9C5E-4C64-88DB-9203C0ADCAA9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298C2B-CB4E-4B7D-9804-174A6516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DF7C6-AEE8-4A06-BCF1-710BF3DA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3B2A5-715D-48F4-80DE-B4CD0E46D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7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C12077-78C1-4445-91A7-C5CBF167D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3AD8DA-3636-49C1-95E7-8DFB0AE34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B6CB4D-797B-4E78-AFEC-70C38AD7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57D1-9C5E-4C64-88DB-9203C0ADCAA9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2FEB00-9F2B-4FA0-A683-BF8070E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04AA16-70C2-4CC7-A7E7-396B71EA8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3B2A5-715D-48F4-80DE-B4CD0E46D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72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CD1742-38CE-42DA-8CDC-1E540801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E6F3AE-DB72-4253-B252-D9415A434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F7AE50-D63B-4BDF-B7BA-F262EB53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57D1-9C5E-4C64-88DB-9203C0ADCAA9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94604B-B53B-4F3C-A8FF-D4361A0F8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FBF1BA-259C-43A0-98A9-8A9A9CFC8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3B2A5-715D-48F4-80DE-B4CD0E46D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4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68EAC-0BE3-460C-98B7-FE068AAEB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72D1BF-1A7D-4342-8A86-FDC3CC375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3BE4DD-F459-4565-9A99-2B2EC10F3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0B190D-0512-4742-99BC-E2D9FFDBA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57D1-9C5E-4C64-88DB-9203C0ADCAA9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0C8F26-7412-4C8D-8FE7-F78A2FBBD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E64668-BF08-4760-8936-9DCB07B0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3B2A5-715D-48F4-80DE-B4CD0E46D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6BF5F-A641-403D-907E-50CBC3ED9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C9F24A-975B-40FD-A11B-3FC5ADAD7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8C74E8-582F-41A0-AF87-3F4A14318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4E4E126-BC71-49B6-A10A-51E11E8B3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5451BF-BA53-4C58-A97C-6AED728EAF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EFD67A-8B4F-489D-8B27-11E68CD7D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57D1-9C5E-4C64-88DB-9203C0ADCAA9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2C9CCA-82B3-4ECE-B9BF-293E0ACC2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7937A3-C0D6-4A0F-8985-027E2BC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3B2A5-715D-48F4-80DE-B4CD0E46D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7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62216-C631-486E-9C82-61ADEEAB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384118-8775-40B3-AF46-012F6B1E1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57D1-9C5E-4C64-88DB-9203C0ADCAA9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E1EC5F-D1F3-4AFC-A02B-8B566BA86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680499-AB27-49A2-B3C0-EE181344E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3B2A5-715D-48F4-80DE-B4CD0E46D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3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105C0A-9C12-496A-95FC-A5E0A9E7B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57D1-9C5E-4C64-88DB-9203C0ADCAA9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FC0F1C-2E6E-4A94-82BF-70A5FA72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75F1C3-0631-4740-8BE2-325F28415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3B2A5-715D-48F4-80DE-B4CD0E46D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47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FF495-D2B4-4A7F-903F-E23721F18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77BCD-007F-49AD-9B64-8579284E7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8C21B0-F2B1-4C8F-8CF3-A7F946AE7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BB1429-29BC-4F51-86B2-54E645E2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57D1-9C5E-4C64-88DB-9203C0ADCAA9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9EFA2B-7493-4B75-97F6-B987CA25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1130D4-D939-489D-8F9D-02D1F484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3B2A5-715D-48F4-80DE-B4CD0E46D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7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FA01A5-CA5A-4C1F-AF8E-412E57C3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6DBC4C-27D6-4F06-9573-5FC2E3D61C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FF2C5C-1558-4658-AD0A-7AD0E9535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A50DAF-A51D-40F3-9657-C8114388F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57D1-9C5E-4C64-88DB-9203C0ADCAA9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BD6F16-EC3D-4911-8A48-233B8EEB4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4D36AB-C98B-4C34-ABF3-BE2EE2C6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3B2A5-715D-48F4-80DE-B4CD0E46D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DC5A440-EE82-442F-AA57-D6F5453B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982A9E-F712-4715-80F5-CB3ACD3A3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6F315F-5249-48EF-9D61-042C3AE78E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A57D1-9C5E-4C64-88DB-9203C0ADCAA9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6962C2-C5AC-454F-A58E-B1AEC4FD9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B9A23F-302C-4229-B01A-BD2CED78A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3B2A5-715D-48F4-80DE-B4CD0E46D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88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6237FC-4E09-4EC3-9759-24048EE7B4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F900D3-E051-4244-86CF-8FCD27353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8006" y="5067528"/>
            <a:ext cx="9144000" cy="1655762"/>
          </a:xfrm>
        </p:spPr>
        <p:txBody>
          <a:bodyPr/>
          <a:lstStyle/>
          <a:p>
            <a:r>
              <a:rPr lang="en-US" dirty="0" err="1"/>
              <a:t>arXiv</a:t>
            </a:r>
            <a:r>
              <a:rPr lang="en-US" dirty="0"/>
              <a:t> 2407.06249; under review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248576-4734-40D8-8D4E-51209CF0B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1790471"/>
            <a:ext cx="9412013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13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0680B-2EA8-4C36-99F8-E27082C1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96B552A-EECF-42D3-9D26-5B3D13ECB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3012" y="365125"/>
            <a:ext cx="4010524" cy="64655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4096D2-CB7C-4E80-B21F-79E0173DE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834" y="1565557"/>
            <a:ext cx="5668166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10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64F7-33D8-4523-B6ED-30AC2C90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6F7235F-8B77-4A51-B26A-0311035DE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8273" y="1825625"/>
            <a:ext cx="68754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27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AD08B-3E1D-42CA-8523-A4C859C9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2D6CEB3-D929-4241-B674-3C23A9914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637" y="1424573"/>
            <a:ext cx="5180470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44320E-E62C-4F7A-AA03-319AF8A30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107" y="0"/>
            <a:ext cx="6489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76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5A9E6-F3FD-4483-8AB3-9426A238A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A0260EB-BB12-4ED8-8245-469670B96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257" y="1876922"/>
            <a:ext cx="7773485" cy="42487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910491-49FB-4C04-B302-445104F2C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257" y="6125665"/>
            <a:ext cx="7735380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74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EB8FA-D275-407D-B73A-96C3CAA3C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D9FFE44-8D93-48E3-BCA6-30771E076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6356" y="1825625"/>
            <a:ext cx="61592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08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63F57-7727-4B04-96BF-505DEEDCF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58783D5-C5C2-4683-8695-98E931CF5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64" y="1878513"/>
            <a:ext cx="6627414" cy="31009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09180B-18B7-4E8D-9527-2167EA9E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478" y="0"/>
            <a:ext cx="5378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53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B56B3-7092-410D-91BA-C610258B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CBA210-B87D-4D45-A7EC-7FE1D4E59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CA2C10-3F58-4699-982B-63EB97DA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5" y="1389999"/>
            <a:ext cx="6668431" cy="2152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89AF3B-618C-464C-A630-47052AA5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311" y="0"/>
            <a:ext cx="4304489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6FB1BA-BC61-432D-925F-72CBA1C92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5" y="6176963"/>
            <a:ext cx="6785999" cy="57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67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30F010-29B0-4FBC-A3E3-386E8788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210EEDD-22CD-44E8-B003-048A5502A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0086" y="260318"/>
            <a:ext cx="4106776" cy="63373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B64E98-B6D1-4593-90F7-D2CADA1D9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34357"/>
            <a:ext cx="5658640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97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817B4-0774-4704-B8DC-D5CD206AB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9E1CD5F-B8FD-4DC0-A7DE-16C521148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575" y="1825625"/>
            <a:ext cx="73348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92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E96688-D45D-4D2D-B404-9AD24953E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021CDF3-2CF0-429A-BF97-CC833B52A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463" y="1690688"/>
            <a:ext cx="5444232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B0F424-416D-4355-A655-D298ED429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386" y="2125579"/>
            <a:ext cx="6648614" cy="212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24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BAB8CA-EC73-4257-94BB-40F295AA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B9F1DF-56E2-47CC-9DBD-6C4B9BC27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Background &amp; Problem</a:t>
            </a:r>
          </a:p>
          <a:p>
            <a:pPr marL="0" indent="0">
              <a:buNone/>
            </a:pPr>
            <a:r>
              <a:rPr lang="en-US" dirty="0"/>
              <a:t>LLMs' knowledge are static, but libraries and API functions are evolving.</a:t>
            </a:r>
          </a:p>
          <a:p>
            <a:pPr marL="0" indent="0">
              <a:buNone/>
            </a:pPr>
            <a:r>
              <a:rPr lang="en-US" dirty="0"/>
              <a:t>Existing benchmarks cannot evaluate how to update code API function knowledge.</a:t>
            </a:r>
          </a:p>
          <a:p>
            <a:pPr marL="0" indent="0">
              <a:buNone/>
            </a:pPr>
            <a:r>
              <a:rPr lang="en-US" b="1" dirty="0"/>
              <a:t>Our idea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CodeUpdateArena</a:t>
            </a:r>
            <a:r>
              <a:rPr lang="en-US" dirty="0"/>
              <a:t>: knowledge-editing benchmark in code domain.</a:t>
            </a:r>
          </a:p>
          <a:p>
            <a:pPr marL="0" indent="0">
              <a:buNone/>
            </a:pPr>
            <a:r>
              <a:rPr lang="en-US" dirty="0"/>
              <a:t>Synthetic API update + synthetic example that needs the update.</a:t>
            </a:r>
          </a:p>
          <a:p>
            <a:pPr marL="0" indent="0">
              <a:buNone/>
            </a:pPr>
            <a:r>
              <a:rPr lang="en-US" dirty="0"/>
              <a:t>Goal: the updated LLM should be able to solve the example without inference-time documentation.</a:t>
            </a:r>
          </a:p>
          <a:p>
            <a:pPr marL="0" indent="0">
              <a:buNone/>
            </a:pPr>
            <a:r>
              <a:rPr lang="en-US" b="1" dirty="0"/>
              <a:t>Conclusion</a:t>
            </a:r>
          </a:p>
          <a:p>
            <a:pPr marL="0" indent="0">
              <a:buNone/>
            </a:pPr>
            <a:r>
              <a:rPr lang="en-US" dirty="0"/>
              <a:t>Providing the doc for inference / existing knowledge editing techniques are not enough.</a:t>
            </a:r>
          </a:p>
        </p:txBody>
      </p:sp>
    </p:spTree>
    <p:extLst>
      <p:ext uri="{BB962C8B-B14F-4D97-AF65-F5344CB8AC3E}">
        <p14:creationId xmlns:p14="http://schemas.microsoft.com/office/powerpoint/2010/main" val="3989056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431B6-5B23-4EA9-8C4D-E9A817917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generation pipeline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FE87D17-3398-4FB4-AD23-6198046D7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514402" cy="43513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0539D5E-1348-4516-9105-3FD359BDCDC5}"/>
              </a:ext>
            </a:extLst>
          </p:cNvPr>
          <p:cNvSpPr txBox="1"/>
          <p:nvPr/>
        </p:nvSpPr>
        <p:spPr>
          <a:xfrm>
            <a:off x="7352602" y="2654904"/>
            <a:ext cx="400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has to pass more test cases than the original function.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4B3E782-0782-4053-9264-15F8E3CAA6E6}"/>
              </a:ext>
            </a:extLst>
          </p:cNvPr>
          <p:cNvGrpSpPr/>
          <p:nvPr/>
        </p:nvGrpSpPr>
        <p:grpSpPr>
          <a:xfrm>
            <a:off x="6096000" y="3305052"/>
            <a:ext cx="5257800" cy="369332"/>
            <a:chOff x="6096000" y="3351673"/>
            <a:chExt cx="5257800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4F00746-0D50-4B6C-982D-2DEFC8C64BAC}"/>
                </a:ext>
              </a:extLst>
            </p:cNvPr>
            <p:cNvSpPr txBox="1"/>
            <p:nvPr/>
          </p:nvSpPr>
          <p:spPr>
            <a:xfrm>
              <a:off x="7352602" y="3351673"/>
              <a:ext cx="4001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There can be wrong unit tests.</a:t>
              </a: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888A3A24-8F72-43DB-A889-096A55F4F23D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6096000" y="3536339"/>
              <a:ext cx="1256602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0DF81DD-00C7-42E6-916A-2F62039827F0}"/>
              </a:ext>
            </a:extLst>
          </p:cNvPr>
          <p:cNvSpPr txBox="1"/>
          <p:nvPr/>
        </p:nvSpPr>
        <p:spPr>
          <a:xfrm>
            <a:off x="7352603" y="3759082"/>
            <a:ext cx="400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filtering and deduplication is always executed as Step 4.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E093E8B-7ACE-4F77-A304-B1B427B7BB27}"/>
              </a:ext>
            </a:extLst>
          </p:cNvPr>
          <p:cNvGrpSpPr/>
          <p:nvPr/>
        </p:nvGrpSpPr>
        <p:grpSpPr>
          <a:xfrm>
            <a:off x="7352603" y="889137"/>
            <a:ext cx="4001197" cy="1701065"/>
            <a:chOff x="7352603" y="889137"/>
            <a:chExt cx="4001197" cy="1701065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6628780-8454-4A5A-98BF-5927E08BE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603" y="889137"/>
              <a:ext cx="4001197" cy="1701065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6CE4659-DED8-43CC-A956-FE8CBCDBF332}"/>
                </a:ext>
              </a:extLst>
            </p:cNvPr>
            <p:cNvSpPr txBox="1"/>
            <p:nvPr/>
          </p:nvSpPr>
          <p:spPr>
            <a:xfrm>
              <a:off x="9602600" y="1483773"/>
              <a:ext cx="658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125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B36E7-A4C7-4052-8768-146397E1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Characterizing: size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7DD520F-6E66-4736-A7DE-9AF601614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230" y="2419923"/>
            <a:ext cx="9783540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35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0A484-CEDC-4621-91D7-FDB8780A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Characterizing: requirements / APIs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EE0F7E8-58E0-4368-9DDE-C0F17F7FC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732" y="1825625"/>
            <a:ext cx="96405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11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B725E9-B92A-4CD1-893F-9F634050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Characterizing: package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C077212-07AE-496D-8F3C-B8626C46F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7521" y="2000765"/>
            <a:ext cx="6496957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39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D1D068-70F5-4CB5-B405-F30C3DDE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Characterizing: update types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15CEDD2-44D0-4DC0-8BC5-C6E8877C0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9055" y="1825625"/>
            <a:ext cx="63538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0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F44BCC-4A16-4671-A383-C1C5E970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Characterizing: requirement diversity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C699E24-14BB-4D2B-B28B-93A2F37B0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578" y="1825625"/>
            <a:ext cx="103048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26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E1245-E63C-4A0C-8B7D-FEB4CEFD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Solvability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DE29380-9D14-4CC6-9283-323A26869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045" y="1690688"/>
            <a:ext cx="9373908" cy="16671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954783-494A-4C11-B836-9B56D74CB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66" y="3595159"/>
            <a:ext cx="299126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95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A47BBE-A844-4824-90C2-97DB0F76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205E75E-B2EA-4553-A07C-117ABED02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7921" y="1825625"/>
            <a:ext cx="7156158" cy="43513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1DA007B-9D27-46E6-BCC1-B351580A1D64}"/>
              </a:ext>
            </a:extLst>
          </p:cNvPr>
          <p:cNvSpPr txBox="1"/>
          <p:nvPr/>
        </p:nvSpPr>
        <p:spPr>
          <a:xfrm>
            <a:off x="8834191" y="2431967"/>
            <a:ext cx="2763473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UPass@k</a:t>
            </a:r>
            <a:r>
              <a:rPr lang="en-US" sz="2000" dirty="0"/>
              <a:t>: pass the tests with updated function, and fail with original function.</a:t>
            </a:r>
          </a:p>
          <a:p>
            <a:pPr>
              <a:spcBef>
                <a:spcPts val="3000"/>
              </a:spcBef>
            </a:pPr>
            <a:r>
              <a:rPr lang="en-US" sz="2000" b="1" dirty="0" err="1"/>
              <a:t>SPass@k</a:t>
            </a:r>
            <a:r>
              <a:rPr lang="en-US" sz="2000" dirty="0"/>
              <a:t>: </a:t>
            </a:r>
            <a:r>
              <a:rPr lang="en-US" sz="2000" dirty="0" err="1"/>
              <a:t>pass@k</a:t>
            </a:r>
            <a:r>
              <a:rPr lang="en-US" sz="2000" dirty="0"/>
              <a:t> in random unrelated problems from </a:t>
            </a:r>
            <a:r>
              <a:rPr lang="en-US" sz="2000" dirty="0" err="1"/>
              <a:t>HumanEval</a:t>
            </a:r>
            <a:r>
              <a:rPr lang="en-US" sz="2000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B882764-E5D9-49C0-80FF-D968C07135AE}"/>
                  </a:ext>
                </a:extLst>
              </p:cNvPr>
              <p:cNvSpPr txBox="1"/>
              <p:nvPr/>
            </p:nvSpPr>
            <p:spPr>
              <a:xfrm>
                <a:off x="100230" y="3086308"/>
                <a:ext cx="3112754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Prepend</a:t>
                </a:r>
                <a:r>
                  <a:rPr lang="en-US" dirty="0"/>
                  <a:t>: prepend update doc during inference.</a:t>
                </a:r>
                <a:endParaRPr lang="en-US" b="1" dirty="0"/>
              </a:p>
              <a:p>
                <a:r>
                  <a:rPr lang="en-US" b="1" dirty="0"/>
                  <a:t>U</a:t>
                </a:r>
                <a:r>
                  <a:rPr lang="en-US" dirty="0"/>
                  <a:t>: train on update doc.</a:t>
                </a:r>
              </a:p>
              <a:p>
                <a:r>
                  <a:rPr lang="en-US" b="1" dirty="0"/>
                  <a:t>PS</a:t>
                </a:r>
                <a:r>
                  <a:rPr lang="en-US" dirty="0"/>
                  <a:t>: train on examples. Before evaluating on example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train on example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r>
                  <a:rPr lang="en-US" dirty="0"/>
                  <a:t> and example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−2</m:t>
                    </m:r>
                  </m:oMath>
                </a14:m>
                <a:r>
                  <a:rPr lang="en-US" dirty="0"/>
                  <a:t> for 5 epochs.</a:t>
                </a:r>
              </a:p>
              <a:p>
                <a:r>
                  <a:rPr lang="en-US" b="1" dirty="0"/>
                  <a:t>U+PS</a:t>
                </a:r>
                <a:r>
                  <a:rPr lang="en-US" dirty="0"/>
                  <a:t>: prepend update doc when training on examples.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B882764-E5D9-49C0-80FF-D968C0713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0" y="3086308"/>
                <a:ext cx="3112754" cy="2585323"/>
              </a:xfrm>
              <a:prstGeom prst="rect">
                <a:avLst/>
              </a:prstGeom>
              <a:blipFill>
                <a:blip r:embed="rId3"/>
                <a:stretch>
                  <a:fillRect l="-1566" t="-1179" r="-2544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600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8E8D5-68EA-4C27-926A-9210924E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study - what model learns during FT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D2B70C1-FB95-470D-A313-5229A5BD0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624" y="2191291"/>
            <a:ext cx="9678751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60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63A18-CE41-47BB-BEE1-017B8F17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study - prepending + FT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25C0091-D764-4AE6-A39B-977424115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1004"/>
            <a:ext cx="10515600" cy="348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4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18401F-9B26-40A1-9010-62BCA294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E97D64-38F3-4B2A-8ABD-2CD001782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be maximally useful, code LLMs have to stay in sync with API updates, even those that occur after pre-training.</a:t>
            </a:r>
          </a:p>
          <a:p>
            <a:pPr marL="0" indent="0">
              <a:buNone/>
            </a:pPr>
            <a:r>
              <a:rPr lang="en-US" dirty="0"/>
              <a:t>Some research does study how to edit LLMs on simple facts.</a:t>
            </a:r>
          </a:p>
          <a:p>
            <a:pPr marL="0" indent="0">
              <a:buNone/>
            </a:pPr>
            <a:r>
              <a:rPr lang="en-US" dirty="0"/>
              <a:t>What about API? Our </a:t>
            </a:r>
            <a:r>
              <a:rPr lang="en-US" b="1" dirty="0"/>
              <a:t>benchmark</a:t>
            </a:r>
            <a:r>
              <a:rPr lang="en-US" dirty="0"/>
              <a:t> tests that. It consists of synthetic API update and requirements that need the update.</a:t>
            </a:r>
          </a:p>
          <a:p>
            <a:pPr marL="0" indent="0">
              <a:buNone/>
            </a:pPr>
            <a:r>
              <a:rPr lang="en-US" dirty="0"/>
              <a:t>Our </a:t>
            </a:r>
            <a:r>
              <a:rPr lang="en-US" b="1" dirty="0"/>
              <a:t>experiments</a:t>
            </a:r>
            <a:r>
              <a:rPr lang="en-US" dirty="0"/>
              <a:t> focus on small LLMs + knowledge updating.</a:t>
            </a:r>
          </a:p>
          <a:p>
            <a:pPr marL="0" indent="0">
              <a:buNone/>
            </a:pPr>
            <a:r>
              <a:rPr lang="en-US" b="1" dirty="0"/>
              <a:t>Contributions</a:t>
            </a:r>
            <a:r>
              <a:rPr lang="en-US" dirty="0"/>
              <a:t>: new task + new data generation pipeline + experiments with baseline methods to show its difficulty.</a:t>
            </a:r>
          </a:p>
        </p:txBody>
      </p:sp>
    </p:spTree>
    <p:extLst>
      <p:ext uri="{BB962C8B-B14F-4D97-AF65-F5344CB8AC3E}">
        <p14:creationId xmlns:p14="http://schemas.microsoft.com/office/powerpoint/2010/main" val="171313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F4D88-0475-4748-B93F-357A471D2F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Ends.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AB1D0E-F7AC-416B-A9E0-AF6668238C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47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A9FFF-6FB4-429B-B66A-9953456A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work on API update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9B82AD-8B21-4C62-9438-34D1C5CB4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Why should we continue after reading </a:t>
            </a:r>
            <a:r>
              <a:rPr lang="en-US" dirty="0" err="1">
                <a:latin typeface="Consolas" panose="020B0609020204030204" pitchFamily="49" charset="0"/>
              </a:rPr>
              <a:t>CodeUpdateArena</a:t>
            </a:r>
            <a:r>
              <a:rPr lang="en-US" dirty="0">
                <a:solidFill>
                  <a:prstClr val="black"/>
                </a:solidFill>
              </a:rPr>
              <a:t>?</a:t>
            </a:r>
            <a:endParaRPr lang="en-US" dirty="0"/>
          </a:p>
          <a:p>
            <a:r>
              <a:rPr lang="en-US" dirty="0"/>
              <a:t>Focus on </a:t>
            </a:r>
            <a:r>
              <a:rPr lang="en-US" b="1" dirty="0"/>
              <a:t>deprecated</a:t>
            </a:r>
            <a:r>
              <a:rPr lang="en-US" dirty="0"/>
              <a:t> </a:t>
            </a:r>
            <a:r>
              <a:rPr lang="en-US" b="1" dirty="0"/>
              <a:t>real</a:t>
            </a:r>
            <a:r>
              <a:rPr lang="en-US" dirty="0"/>
              <a:t> APIs.</a:t>
            </a:r>
          </a:p>
          <a:p>
            <a:r>
              <a:rPr lang="en-US" b="1" dirty="0"/>
              <a:t>Knowledge unlearning </a:t>
            </a:r>
            <a:r>
              <a:rPr lang="en-US" dirty="0"/>
              <a:t>instead of knowledge editing.</a:t>
            </a:r>
          </a:p>
          <a:p>
            <a:r>
              <a:rPr lang="en-US" dirty="0"/>
              <a:t>API </a:t>
            </a:r>
            <a:r>
              <a:rPr lang="en-US" b="1" dirty="0"/>
              <a:t>completion</a:t>
            </a:r>
            <a:r>
              <a:rPr lang="en-US" dirty="0"/>
              <a:t> instead of code generation.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US" dirty="0"/>
              <a:t>Why should we not continue?</a:t>
            </a:r>
          </a:p>
          <a:p>
            <a:r>
              <a:rPr lang="en-US" dirty="0"/>
              <a:t>The board idea (API update) is declared by them.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US" b="1" dirty="0"/>
              <a:t>Current status</a:t>
            </a:r>
            <a:r>
              <a:rPr lang="en-US" dirty="0"/>
              <a:t>: Found deprecated and removed APIs in 15 widely-used </a:t>
            </a:r>
            <a:r>
              <a:rPr lang="en-US" dirty="0" err="1"/>
              <a:t>pypi</a:t>
            </a:r>
            <a:r>
              <a:rPr lang="en-US" dirty="0"/>
              <a:t> packages (from their change log, with the help of gpt-4o-mini).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US" b="1" dirty="0"/>
              <a:t>Next steps</a:t>
            </a:r>
            <a:r>
              <a:rPr lang="en-US" dirty="0"/>
              <a:t>: (corpus is probably the stack-v1.2 python)</a:t>
            </a:r>
          </a:p>
          <a:p>
            <a:pPr marL="514350" indent="-514350">
              <a:buAutoNum type="arabicPeriod"/>
            </a:pPr>
            <a:r>
              <a:rPr lang="en-US" dirty="0"/>
              <a:t>Find which packages are actually widely used in the corpus.</a:t>
            </a:r>
          </a:p>
          <a:p>
            <a:pPr marL="514350" indent="-514350">
              <a:buAutoNum type="arabicPeriod"/>
            </a:pPr>
            <a:r>
              <a:rPr lang="en-US" dirty="0"/>
              <a:t>Get their deprecated and removed API lists.</a:t>
            </a:r>
          </a:p>
          <a:p>
            <a:pPr marL="514350" indent="-514350">
              <a:buAutoNum type="arabicPeriod"/>
            </a:pPr>
            <a:r>
              <a:rPr lang="en-US" dirty="0"/>
              <a:t>Filtering the corpus to find deprecated API usages, and use them to trap LLMs.</a:t>
            </a:r>
          </a:p>
          <a:p>
            <a:pPr marL="514350" indent="-514350">
              <a:buAutoNum type="arabicPeriod"/>
            </a:pPr>
            <a:r>
              <a:rPr lang="en-US" dirty="0"/>
              <a:t>Update the LLM to unlearn those APIs.</a:t>
            </a:r>
          </a:p>
        </p:txBody>
      </p:sp>
    </p:spTree>
    <p:extLst>
      <p:ext uri="{BB962C8B-B14F-4D97-AF65-F5344CB8AC3E}">
        <p14:creationId xmlns:p14="http://schemas.microsoft.com/office/powerpoint/2010/main" val="3098668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B889E-4D8A-43F5-8A6B-B6D1D641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CodeUpdateArena</a:t>
            </a:r>
            <a:r>
              <a:rPr lang="en-US" dirty="0"/>
              <a:t> Overview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C02A2BD-EBCE-4EA2-B80F-19FA972A9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335" y="1690688"/>
            <a:ext cx="72773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5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86F5A-763C-40C4-BF37-ED05765AA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Consolas" panose="020B0609020204030204" pitchFamily="49" charset="0"/>
              </a:rPr>
              <a:t>CodeUpdateArena</a:t>
            </a:r>
            <a:r>
              <a:rPr lang="en-US" altLang="zh-CN" dirty="0"/>
              <a:t> Example</a:t>
            </a:r>
            <a:endParaRPr 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DA12510-3B83-4368-8DB0-E0619D933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0" y="1690688"/>
            <a:ext cx="5382680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578B61-1046-4F7E-A5C0-46213FD5C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551"/>
          <a:stretch/>
        </p:blipFill>
        <p:spPr>
          <a:xfrm>
            <a:off x="6516862" y="1690688"/>
            <a:ext cx="49618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08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B3D39-469F-4E06-87D0-E1DB5DF5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B3A875B-1C37-48B6-9D34-FF7C89AF2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785" y="1825625"/>
            <a:ext cx="85764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74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126FD-F961-4B82-98AA-1BBC9D995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DBA68B9-C403-406D-BF61-EC75BC8F2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233" y="1825625"/>
            <a:ext cx="64075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46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77509-F850-4E87-9963-070A6E3E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861B2B6-7428-4CFF-BE5F-41BA2CD43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688" y="1690688"/>
            <a:ext cx="6268608" cy="21677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F9A7EC-EF24-49A1-8FBE-872E8437E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296" y="0"/>
            <a:ext cx="5447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40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2A64C-95AA-4AE7-875E-DE111C8E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E355672-55D6-4A25-8627-1F0ADD48A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63" y="2214393"/>
            <a:ext cx="7697274" cy="24292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4D72F7-423D-48F2-BD79-F3A9B62BF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037" y="0"/>
            <a:ext cx="4260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43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484</Words>
  <Application>Microsoft Office PowerPoint</Application>
  <PresentationFormat>宽屏</PresentationFormat>
  <Paragraphs>67</Paragraphs>
  <Slides>31</Slides>
  <Notes>0</Notes>
  <HiddenSlides>15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等线</vt:lpstr>
      <vt:lpstr>等线 Light</vt:lpstr>
      <vt:lpstr>Arial</vt:lpstr>
      <vt:lpstr>Calibri</vt:lpstr>
      <vt:lpstr>Calibri Light</vt:lpstr>
      <vt:lpstr>Cambria Math</vt:lpstr>
      <vt:lpstr>Consolas</vt:lpstr>
      <vt:lpstr>Office 主题​​</vt:lpstr>
      <vt:lpstr>PowerPoint 演示文稿</vt:lpstr>
      <vt:lpstr>Abstract</vt:lpstr>
      <vt:lpstr>Introduction</vt:lpstr>
      <vt:lpstr>CodeUpdateArena Overview</vt:lpstr>
      <vt:lpstr>CodeUpdateArena Example</vt:lpstr>
      <vt:lpstr>Prompts</vt:lpstr>
      <vt:lpstr>Prompts</vt:lpstr>
      <vt:lpstr>Prompts</vt:lpstr>
      <vt:lpstr>Prompts</vt:lpstr>
      <vt:lpstr>Prompts</vt:lpstr>
      <vt:lpstr>Prompts</vt:lpstr>
      <vt:lpstr>Prompts</vt:lpstr>
      <vt:lpstr>Prompts</vt:lpstr>
      <vt:lpstr>Prompts</vt:lpstr>
      <vt:lpstr>Prompts</vt:lpstr>
      <vt:lpstr>Prompts</vt:lpstr>
      <vt:lpstr>Prompts</vt:lpstr>
      <vt:lpstr>Prompts</vt:lpstr>
      <vt:lpstr>Prompts</vt:lpstr>
      <vt:lpstr>Data generation pipeline</vt:lpstr>
      <vt:lpstr>Dataset Characterizing: size</vt:lpstr>
      <vt:lpstr>Dataset Characterizing: requirements / APIs</vt:lpstr>
      <vt:lpstr>Dataset Characterizing: package</vt:lpstr>
      <vt:lpstr>Dataset Characterizing: update types</vt:lpstr>
      <vt:lpstr>Dataset Characterizing: requirement diversity</vt:lpstr>
      <vt:lpstr>Dataset Solvability</vt:lpstr>
      <vt:lpstr>Experiments</vt:lpstr>
      <vt:lpstr>Ablation study - what model learns during FT</vt:lpstr>
      <vt:lpstr>Ablation study - prepending + FT</vt:lpstr>
      <vt:lpstr>Ends.</vt:lpstr>
      <vt:lpstr>My work on API update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Yeongmin Lii</dc:creator>
  <cp:lastModifiedBy>Yeongmin Lii</cp:lastModifiedBy>
  <cp:revision>77</cp:revision>
  <dcterms:created xsi:type="dcterms:W3CDTF">2024-07-29T19:43:29Z</dcterms:created>
  <dcterms:modified xsi:type="dcterms:W3CDTF">2024-07-29T23:51:36Z</dcterms:modified>
</cp:coreProperties>
</file>